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0"/>
  </p:notesMasterIdLst>
  <p:sldIdLst>
    <p:sldId id="256" r:id="rId2"/>
    <p:sldId id="257" r:id="rId3"/>
    <p:sldId id="280" r:id="rId4"/>
    <p:sldId id="283" r:id="rId5"/>
    <p:sldId id="284" r:id="rId6"/>
    <p:sldId id="286" r:id="rId7"/>
    <p:sldId id="285" r:id="rId8"/>
    <p:sldId id="266" r:id="rId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C0EF"/>
    <a:srgbClr val="2F55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170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F2FE63-D946-4F41-9AB0-B467ED78C4F7}" type="datetimeFigureOut">
              <a:rPr lang="zh-CN" altLang="en-US" smtClean="0"/>
              <a:t>2019/4/18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27A4E9-5BE6-4E3A-9350-E47B0D715D2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8972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20BBD-FD52-44CA-BF80-B7032EE0D9B0}" type="datetimeFigureOut">
              <a:rPr lang="zh-CN" altLang="en-US" smtClean="0"/>
              <a:t>2019/4/18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E3992-9463-4EAB-B1D2-4326B71692A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67031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20BBD-FD52-44CA-BF80-B7032EE0D9B0}" type="datetimeFigureOut">
              <a:rPr lang="zh-CN" altLang="en-US" smtClean="0"/>
              <a:t>2019/4/18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E3992-9463-4EAB-B1D2-4326B71692A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32758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20BBD-FD52-44CA-BF80-B7032EE0D9B0}" type="datetimeFigureOut">
              <a:rPr lang="zh-CN" altLang="en-US" smtClean="0"/>
              <a:t>2019/4/18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E3992-9463-4EAB-B1D2-4326B71692A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3042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20BBD-FD52-44CA-BF80-B7032EE0D9B0}" type="datetimeFigureOut">
              <a:rPr lang="zh-CN" altLang="en-US" smtClean="0"/>
              <a:t>2019/4/18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E3992-9463-4EAB-B1D2-4326B71692A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87125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20BBD-FD52-44CA-BF80-B7032EE0D9B0}" type="datetimeFigureOut">
              <a:rPr lang="zh-CN" altLang="en-US" smtClean="0"/>
              <a:t>2019/4/18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E3992-9463-4EAB-B1D2-4326B71692A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83494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20BBD-FD52-44CA-BF80-B7032EE0D9B0}" type="datetimeFigureOut">
              <a:rPr lang="zh-CN" altLang="en-US" smtClean="0"/>
              <a:t>2019/4/18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E3992-9463-4EAB-B1D2-4326B71692A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62886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20BBD-FD52-44CA-BF80-B7032EE0D9B0}" type="datetimeFigureOut">
              <a:rPr lang="zh-CN" altLang="en-US" smtClean="0"/>
              <a:t>2019/4/18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E3992-9463-4EAB-B1D2-4326B71692A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37743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20BBD-FD52-44CA-BF80-B7032EE0D9B0}" type="datetimeFigureOut">
              <a:rPr lang="zh-CN" altLang="en-US" smtClean="0"/>
              <a:t>2019/4/18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E3992-9463-4EAB-B1D2-4326B71692A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69674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20BBD-FD52-44CA-BF80-B7032EE0D9B0}" type="datetimeFigureOut">
              <a:rPr lang="zh-CN" altLang="en-US" smtClean="0"/>
              <a:t>2019/4/18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E3992-9463-4EAB-B1D2-4326B71692A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26866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20BBD-FD52-44CA-BF80-B7032EE0D9B0}" type="datetimeFigureOut">
              <a:rPr lang="zh-CN" altLang="en-US" smtClean="0"/>
              <a:t>2019/4/18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E3992-9463-4EAB-B1D2-4326B71692A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80282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20BBD-FD52-44CA-BF80-B7032EE0D9B0}" type="datetimeFigureOut">
              <a:rPr lang="zh-CN" altLang="en-US" smtClean="0"/>
              <a:t>2019/4/18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E3992-9463-4EAB-B1D2-4326B71692A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33433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820BBD-FD52-44CA-BF80-B7032EE0D9B0}" type="datetimeFigureOut">
              <a:rPr lang="zh-CN" altLang="en-US" smtClean="0"/>
              <a:t>2019/4/18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4E3992-9463-4EAB-B1D2-4326B71692A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39924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A614F6BE-F739-41C1-A9EE-93E3B59E09E6}"/>
              </a:ext>
            </a:extLst>
          </p:cNvPr>
          <p:cNvSpPr/>
          <p:nvPr/>
        </p:nvSpPr>
        <p:spPr>
          <a:xfrm>
            <a:off x="0" y="1544027"/>
            <a:ext cx="9144000" cy="1249110"/>
          </a:xfrm>
          <a:prstGeom prst="rect">
            <a:avLst/>
          </a:prstGeom>
          <a:solidFill>
            <a:srgbClr val="2F55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400" b="1" dirty="0">
                <a:latin typeface="Bell MT" panose="02020503060305020303" pitchFamily="18" charset="0"/>
              </a:rPr>
              <a:t>软件工程实验项目汇报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F792390-82E6-4890-BD74-E93E7B9C7C40}"/>
              </a:ext>
            </a:extLst>
          </p:cNvPr>
          <p:cNvSpPr/>
          <p:nvPr/>
        </p:nvSpPr>
        <p:spPr>
          <a:xfrm>
            <a:off x="-3550" y="5772993"/>
            <a:ext cx="9144000" cy="532661"/>
          </a:xfrm>
          <a:prstGeom prst="rect">
            <a:avLst/>
          </a:prstGeom>
          <a:solidFill>
            <a:srgbClr val="2F55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50" dirty="0"/>
              <a:t>2019·4</a:t>
            </a:r>
            <a:endParaRPr lang="zh-CN" altLang="en-US" sz="1350" dirty="0"/>
          </a:p>
        </p:txBody>
      </p:sp>
      <p:sp>
        <p:nvSpPr>
          <p:cNvPr id="5" name="箭头: 五边形 4">
            <a:extLst>
              <a:ext uri="{FF2B5EF4-FFF2-40B4-BE49-F238E27FC236}">
                <a16:creationId xmlns:a16="http://schemas.microsoft.com/office/drawing/2014/main" id="{6EC7AF80-D5DA-4632-A408-4889511D30EA}"/>
              </a:ext>
            </a:extLst>
          </p:cNvPr>
          <p:cNvSpPr/>
          <p:nvPr/>
        </p:nvSpPr>
        <p:spPr>
          <a:xfrm>
            <a:off x="0" y="0"/>
            <a:ext cx="2539433" cy="532661"/>
          </a:xfrm>
          <a:prstGeom prst="homePlate">
            <a:avLst/>
          </a:prstGeom>
          <a:solidFill>
            <a:srgbClr val="2F55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700" dirty="0">
                <a:latin typeface="Bell MT" panose="02020503060305020303" pitchFamily="18" charset="0"/>
              </a:rPr>
              <a:t>BUAA·SCSE</a:t>
            </a:r>
            <a:endParaRPr lang="zh-CN" altLang="en-US" sz="2700" dirty="0">
              <a:latin typeface="Bell MT" panose="02020503060305020303" pitchFamily="18" charset="0"/>
            </a:endParaRPr>
          </a:p>
        </p:txBody>
      </p:sp>
      <p:pic>
        <p:nvPicPr>
          <p:cNvPr id="6" name="Picture 2" descr="C:\Users\Administrator\Desktop\迎新ppt\未标题-2.png">
            <a:extLst>
              <a:ext uri="{FF2B5EF4-FFF2-40B4-BE49-F238E27FC236}">
                <a16:creationId xmlns:a16="http://schemas.microsoft.com/office/drawing/2014/main" id="{158C109E-77BD-47A4-94E4-C22C332FE7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3722" y="3079066"/>
            <a:ext cx="3016555" cy="2234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0B5B41C3-53D1-4CA6-90E3-0DCD1DFAC9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50" y="3985262"/>
            <a:ext cx="2142015" cy="2879002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8AAA9877-FD17-4D50-A45F-8C2C9EFCD6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1099" y="4064863"/>
            <a:ext cx="3417896" cy="2793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10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65FF9242-472A-4610-9FBE-CA2789BB4FCC}"/>
              </a:ext>
            </a:extLst>
          </p:cNvPr>
          <p:cNvSpPr/>
          <p:nvPr/>
        </p:nvSpPr>
        <p:spPr>
          <a:xfrm>
            <a:off x="0" y="6040304"/>
            <a:ext cx="9144000" cy="532661"/>
          </a:xfrm>
          <a:prstGeom prst="rect">
            <a:avLst/>
          </a:prstGeom>
          <a:solidFill>
            <a:srgbClr val="2F55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50" dirty="0"/>
              <a:t>Team·</a:t>
            </a:r>
            <a:r>
              <a:rPr lang="zh-CN" altLang="en-US" sz="1350" dirty="0"/>
              <a:t>弟归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F53D6C74-8671-464D-9A7A-32FDD477AB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36" y="3978998"/>
            <a:ext cx="2142015" cy="2879002"/>
          </a:xfrm>
          <a:prstGeom prst="rect">
            <a:avLst/>
          </a:prstGeom>
        </p:spPr>
      </p:pic>
      <p:sp>
        <p:nvSpPr>
          <p:cNvPr id="16" name="矩形: 剪去对角 15">
            <a:extLst>
              <a:ext uri="{FF2B5EF4-FFF2-40B4-BE49-F238E27FC236}">
                <a16:creationId xmlns:a16="http://schemas.microsoft.com/office/drawing/2014/main" id="{99BC6B61-2005-47AC-9130-F2630E767D07}"/>
              </a:ext>
            </a:extLst>
          </p:cNvPr>
          <p:cNvSpPr/>
          <p:nvPr/>
        </p:nvSpPr>
        <p:spPr>
          <a:xfrm>
            <a:off x="3498927" y="2446108"/>
            <a:ext cx="2146145" cy="532661"/>
          </a:xfrm>
          <a:prstGeom prst="snip2Diag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/>
              <a:t>需求复评审</a:t>
            </a:r>
            <a:endParaRPr lang="en-US" altLang="zh-CN" sz="2400" b="1" dirty="0"/>
          </a:p>
        </p:txBody>
      </p:sp>
      <p:sp>
        <p:nvSpPr>
          <p:cNvPr id="17" name="矩形: 剪去对角 16">
            <a:extLst>
              <a:ext uri="{FF2B5EF4-FFF2-40B4-BE49-F238E27FC236}">
                <a16:creationId xmlns:a16="http://schemas.microsoft.com/office/drawing/2014/main" id="{18304F1D-583E-45FF-AAC8-2688D858E7DD}"/>
              </a:ext>
            </a:extLst>
          </p:cNvPr>
          <p:cNvSpPr/>
          <p:nvPr/>
        </p:nvSpPr>
        <p:spPr>
          <a:xfrm>
            <a:off x="3504335" y="3031339"/>
            <a:ext cx="2146145" cy="532661"/>
          </a:xfrm>
          <a:prstGeom prst="snip2Diag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/>
              <a:t>需求改进</a:t>
            </a:r>
            <a:endParaRPr lang="en-US" altLang="zh-CN" sz="2400" b="1" dirty="0"/>
          </a:p>
        </p:txBody>
      </p:sp>
      <p:sp>
        <p:nvSpPr>
          <p:cNvPr id="18" name="矩形: 剪去对角 17">
            <a:extLst>
              <a:ext uri="{FF2B5EF4-FFF2-40B4-BE49-F238E27FC236}">
                <a16:creationId xmlns:a16="http://schemas.microsoft.com/office/drawing/2014/main" id="{76CAE8D4-2029-4F95-B2CD-FAA7A2C0A273}"/>
              </a:ext>
            </a:extLst>
          </p:cNvPr>
          <p:cNvSpPr/>
          <p:nvPr/>
        </p:nvSpPr>
        <p:spPr>
          <a:xfrm>
            <a:off x="3498928" y="3605346"/>
            <a:ext cx="2146145" cy="532661"/>
          </a:xfrm>
          <a:prstGeom prst="snip2Diag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/>
              <a:t>项目设计</a:t>
            </a:r>
            <a:endParaRPr lang="en-US" altLang="zh-CN" sz="2400" b="1" dirty="0"/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E83FF570-2F09-45D8-9914-E2A46D25F2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1335" y="3990438"/>
            <a:ext cx="3658130" cy="2879002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5D09308C-0E15-46D8-8F63-6BE061BEEE47}"/>
              </a:ext>
            </a:extLst>
          </p:cNvPr>
          <p:cNvSpPr/>
          <p:nvPr/>
        </p:nvSpPr>
        <p:spPr>
          <a:xfrm>
            <a:off x="1040904" y="2935777"/>
            <a:ext cx="2155077" cy="692497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en-US" altLang="zh-CN" sz="405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Algerian" panose="04020705040A02060702" pitchFamily="82" charset="0"/>
              </a:rPr>
              <a:t>Outline</a:t>
            </a:r>
            <a:endParaRPr lang="zh-CN" altLang="en-US" sz="405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Algerian" panose="04020705040A02060702" pitchFamily="82" charset="0"/>
            </a:endParaRPr>
          </a:p>
        </p:txBody>
      </p:sp>
      <p:sp>
        <p:nvSpPr>
          <p:cNvPr id="20" name="矩形: 剪去对角 19">
            <a:extLst>
              <a:ext uri="{FF2B5EF4-FFF2-40B4-BE49-F238E27FC236}">
                <a16:creationId xmlns:a16="http://schemas.microsoft.com/office/drawing/2014/main" id="{37F8906B-586D-4FCA-90F4-C01299F8D0B2}"/>
              </a:ext>
            </a:extLst>
          </p:cNvPr>
          <p:cNvSpPr/>
          <p:nvPr/>
        </p:nvSpPr>
        <p:spPr>
          <a:xfrm>
            <a:off x="3498926" y="1868585"/>
            <a:ext cx="2146145" cy="532661"/>
          </a:xfrm>
          <a:prstGeom prst="snip2Diag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/>
              <a:t>本阶段工作</a:t>
            </a:r>
            <a:endParaRPr lang="en-US" altLang="zh-CN" sz="2400" b="1" dirty="0"/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37FD1EE5-FEE1-433E-8188-F17A6B8388F7}"/>
              </a:ext>
            </a:extLst>
          </p:cNvPr>
          <p:cNvGrpSpPr/>
          <p:nvPr/>
        </p:nvGrpSpPr>
        <p:grpSpPr>
          <a:xfrm>
            <a:off x="-1" y="1"/>
            <a:ext cx="9144001" cy="701692"/>
            <a:chOff x="-1" y="391727"/>
            <a:chExt cx="12192001" cy="710214"/>
          </a:xfrm>
        </p:grpSpPr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8D130A81-6D83-4AE2-81EC-AA2D9FD4D4A8}"/>
                </a:ext>
              </a:extLst>
            </p:cNvPr>
            <p:cNvSpPr/>
            <p:nvPr/>
          </p:nvSpPr>
          <p:spPr>
            <a:xfrm>
              <a:off x="1127468" y="391727"/>
              <a:ext cx="11064532" cy="710214"/>
            </a:xfrm>
            <a:prstGeom prst="rect">
              <a:avLst/>
            </a:prstGeom>
            <a:solidFill>
              <a:srgbClr val="2F55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1350" b="1" dirty="0">
                  <a:latin typeface="Bell MT" panose="02020503060305020303" pitchFamily="18" charset="0"/>
                </a:rPr>
                <a:t>     </a:t>
              </a:r>
              <a:r>
                <a:rPr lang="en-US" altLang="zh-CN" sz="1350" b="1" dirty="0">
                  <a:latin typeface="Bell MT" panose="02020503060305020303" pitchFamily="18" charset="0"/>
                </a:rPr>
                <a:t>	</a:t>
              </a:r>
              <a:r>
                <a:rPr lang="zh-CN" altLang="en-US" sz="2800" b="1" dirty="0">
                  <a:latin typeface="Bell MT" panose="02020503060305020303" pitchFamily="18" charset="0"/>
                </a:rPr>
                <a:t>软件工程实验项目阶段汇报</a:t>
              </a:r>
            </a:p>
          </p:txBody>
        </p:sp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AEFB040A-CE6B-47DA-829D-3BD91209AAAF}"/>
                </a:ext>
              </a:extLst>
            </p:cNvPr>
            <p:cNvGrpSpPr/>
            <p:nvPr/>
          </p:nvGrpSpPr>
          <p:grpSpPr>
            <a:xfrm>
              <a:off x="-1" y="391727"/>
              <a:ext cx="1834719" cy="710214"/>
              <a:chOff x="-1" y="391727"/>
              <a:chExt cx="1834719" cy="710214"/>
            </a:xfrm>
          </p:grpSpPr>
          <p:sp>
            <p:nvSpPr>
              <p:cNvPr id="24" name="箭头: 五边形 23">
                <a:extLst>
                  <a:ext uri="{FF2B5EF4-FFF2-40B4-BE49-F238E27FC236}">
                    <a16:creationId xmlns:a16="http://schemas.microsoft.com/office/drawing/2014/main" id="{E7312880-B0D0-446A-B035-D681383A00CD}"/>
                  </a:ext>
                </a:extLst>
              </p:cNvPr>
              <p:cNvSpPr/>
              <p:nvPr/>
            </p:nvSpPr>
            <p:spPr>
              <a:xfrm>
                <a:off x="-1" y="391727"/>
                <a:ext cx="1834719" cy="710214"/>
              </a:xfrm>
              <a:prstGeom prst="homePlat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pic>
            <p:nvPicPr>
              <p:cNvPr id="25" name="Picture 2" descr="C:\Users\Administrator\Desktop\迎新ppt\未标题-2.png">
                <a:extLst>
                  <a:ext uri="{FF2B5EF4-FFF2-40B4-BE49-F238E27FC236}">
                    <a16:creationId xmlns:a16="http://schemas.microsoft.com/office/drawing/2014/main" id="{E172EC24-1A35-448F-B2CE-09063D151DA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9394" y="428184"/>
                <a:ext cx="1207363" cy="6373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26" name="矩形: 剪去对角 25">
            <a:extLst>
              <a:ext uri="{FF2B5EF4-FFF2-40B4-BE49-F238E27FC236}">
                <a16:creationId xmlns:a16="http://schemas.microsoft.com/office/drawing/2014/main" id="{363A531E-6F8F-4256-BBB4-043E21A99D8C}"/>
              </a:ext>
            </a:extLst>
          </p:cNvPr>
          <p:cNvSpPr/>
          <p:nvPr/>
        </p:nvSpPr>
        <p:spPr>
          <a:xfrm>
            <a:off x="3498927" y="4179352"/>
            <a:ext cx="2146145" cy="532661"/>
          </a:xfrm>
          <a:prstGeom prst="snip2Diag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/>
              <a:t>开发进度</a:t>
            </a:r>
            <a:endParaRPr lang="en-US" altLang="zh-CN" sz="2400" b="1" dirty="0"/>
          </a:p>
        </p:txBody>
      </p:sp>
    </p:spTree>
    <p:extLst>
      <p:ext uri="{BB962C8B-B14F-4D97-AF65-F5344CB8AC3E}">
        <p14:creationId xmlns:p14="http://schemas.microsoft.com/office/powerpoint/2010/main" val="31751291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带形: 上凸弯 4"/>
          <p:cNvSpPr/>
          <p:nvPr/>
        </p:nvSpPr>
        <p:spPr>
          <a:xfrm>
            <a:off x="0" y="6153806"/>
            <a:ext cx="9144000" cy="701692"/>
          </a:xfrm>
          <a:prstGeom prst="ellipseRibbon2">
            <a:avLst>
              <a:gd name="adj1" fmla="val 17575"/>
              <a:gd name="adj2" fmla="val 50000"/>
              <a:gd name="adj3" fmla="val 626"/>
            </a:avLst>
          </a:prstGeom>
          <a:solidFill>
            <a:srgbClr val="2F559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/>
              <a:t>本阶段工作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-1" y="1"/>
            <a:ext cx="9144001" cy="701692"/>
            <a:chOff x="-1" y="391727"/>
            <a:chExt cx="12192001" cy="710214"/>
          </a:xfrm>
        </p:grpSpPr>
        <p:sp>
          <p:nvSpPr>
            <p:cNvPr id="13" name="矩形 12"/>
            <p:cNvSpPr/>
            <p:nvPr/>
          </p:nvSpPr>
          <p:spPr>
            <a:xfrm>
              <a:off x="1127468" y="391727"/>
              <a:ext cx="11064532" cy="710214"/>
            </a:xfrm>
            <a:prstGeom prst="rect">
              <a:avLst/>
            </a:prstGeom>
            <a:solidFill>
              <a:srgbClr val="2F55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1350" b="1" dirty="0">
                  <a:latin typeface="Bell MT" panose="02020503060305020303" pitchFamily="18" charset="0"/>
                </a:rPr>
                <a:t>     </a:t>
              </a:r>
              <a:r>
                <a:rPr lang="en-US" altLang="zh-CN" sz="1350" b="1" dirty="0">
                  <a:latin typeface="Bell MT" panose="02020503060305020303" pitchFamily="18" charset="0"/>
                </a:rPr>
                <a:t>	</a:t>
              </a:r>
              <a:r>
                <a:rPr lang="zh-CN" altLang="en-US" sz="2800" b="1" dirty="0">
                  <a:latin typeface="Bell MT" panose="02020503060305020303" pitchFamily="18" charset="0"/>
                </a:rPr>
                <a:t>软件工程实验项目阶段汇报</a:t>
              </a:r>
            </a:p>
          </p:txBody>
        </p:sp>
        <p:grpSp>
          <p:nvGrpSpPr>
            <p:cNvPr id="15" name="组合 14"/>
            <p:cNvGrpSpPr/>
            <p:nvPr/>
          </p:nvGrpSpPr>
          <p:grpSpPr>
            <a:xfrm>
              <a:off x="-1" y="391727"/>
              <a:ext cx="1834719" cy="710214"/>
              <a:chOff x="-1" y="391727"/>
              <a:chExt cx="1834719" cy="710214"/>
            </a:xfrm>
          </p:grpSpPr>
          <p:sp>
            <p:nvSpPr>
              <p:cNvPr id="16" name="箭头: 五边形 15"/>
              <p:cNvSpPr/>
              <p:nvPr/>
            </p:nvSpPr>
            <p:spPr>
              <a:xfrm>
                <a:off x="-1" y="391727"/>
                <a:ext cx="1834719" cy="710214"/>
              </a:xfrm>
              <a:prstGeom prst="homePlat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pic>
            <p:nvPicPr>
              <p:cNvPr id="17" name="Picture 2" descr="C:\Users\Administrator\Desktop\迎新ppt\未标题-2.png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9394" y="428184"/>
                <a:ext cx="1207363" cy="6373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9" name="文本框 8">
            <a:extLst>
              <a:ext uri="{FF2B5EF4-FFF2-40B4-BE49-F238E27FC236}">
                <a16:creationId xmlns:a16="http://schemas.microsoft.com/office/drawing/2014/main" id="{4468E459-AFBA-451A-8973-1AB8595F767A}"/>
              </a:ext>
            </a:extLst>
          </p:cNvPr>
          <p:cNvSpPr txBox="1"/>
          <p:nvPr/>
        </p:nvSpPr>
        <p:spPr>
          <a:xfrm>
            <a:off x="6148184" y="3550536"/>
            <a:ext cx="2281562" cy="2505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完成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	</a:t>
            </a:r>
            <a:r>
              <a:rPr lang="zh-CN" altLang="en-US" sz="1200" dirty="0"/>
              <a:t>需求复评审问题清单*</a:t>
            </a:r>
            <a:r>
              <a:rPr lang="en-US" altLang="zh-CN" sz="1200" dirty="0"/>
              <a:t>4</a:t>
            </a:r>
            <a:endParaRPr lang="en-US" altLang="zh-CN" sz="1400" dirty="0"/>
          </a:p>
          <a:p>
            <a:pPr>
              <a:lnSpc>
                <a:spcPct val="150000"/>
              </a:lnSpc>
            </a:pPr>
            <a:r>
              <a:rPr lang="en-US" altLang="zh-CN" sz="1200" dirty="0"/>
              <a:t>	</a:t>
            </a:r>
            <a:r>
              <a:rPr lang="zh-CN" altLang="en-US" sz="1200" dirty="0"/>
              <a:t>更新项目需求文档</a:t>
            </a:r>
            <a:endParaRPr lang="en-US" altLang="zh-CN" sz="1200" dirty="0"/>
          </a:p>
          <a:p>
            <a:pPr>
              <a:lnSpc>
                <a:spcPct val="150000"/>
              </a:lnSpc>
            </a:pPr>
            <a:r>
              <a:rPr lang="en-US" altLang="zh-CN" sz="1200" dirty="0"/>
              <a:t>	</a:t>
            </a:r>
            <a:r>
              <a:rPr lang="zh-CN" altLang="en-US" sz="1200" dirty="0"/>
              <a:t>更新实验追踪与分析、配置管理、项目监控文档</a:t>
            </a:r>
            <a:endParaRPr lang="en-US" altLang="zh-CN" sz="1200" dirty="0"/>
          </a:p>
          <a:p>
            <a:pPr>
              <a:lnSpc>
                <a:spcPct val="150000"/>
              </a:lnSpc>
            </a:pPr>
            <a:r>
              <a:rPr lang="en-US" altLang="zh-CN" sz="1200" dirty="0"/>
              <a:t>	</a:t>
            </a:r>
            <a:r>
              <a:rPr lang="zh-CN" altLang="en-US" sz="1200" dirty="0"/>
              <a:t>项目设计与实现文档</a:t>
            </a:r>
            <a:endParaRPr lang="en-US" altLang="zh-CN" sz="1400" dirty="0"/>
          </a:p>
          <a:p>
            <a:pPr>
              <a:lnSpc>
                <a:spcPct val="150000"/>
              </a:lnSpc>
            </a:pPr>
            <a:endParaRPr lang="en-US" altLang="zh-CN" sz="1400" dirty="0"/>
          </a:p>
          <a:p>
            <a:pPr>
              <a:lnSpc>
                <a:spcPct val="150000"/>
              </a:lnSpc>
            </a:pPr>
            <a:r>
              <a:rPr lang="en-US" altLang="zh-CN" sz="1400" dirty="0"/>
              <a:t>	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416309D-B9EB-498A-BEC9-F6EA49A0D0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613" y="4684687"/>
            <a:ext cx="5486400" cy="13716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3C5C917-407D-4605-8D31-72736A6466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613" y="2387023"/>
            <a:ext cx="2482205" cy="1874259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B46D3526-EE8A-4634-9A99-ED9B828F1FE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6918" b="6293"/>
          <a:stretch/>
        </p:blipFill>
        <p:spPr>
          <a:xfrm>
            <a:off x="478601" y="801713"/>
            <a:ext cx="5521412" cy="154929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355C4488-F6F0-4ACB-B2EB-D7FCC0D7CF6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27437"/>
          <a:stretch/>
        </p:blipFill>
        <p:spPr>
          <a:xfrm>
            <a:off x="3082144" y="2351004"/>
            <a:ext cx="2917869" cy="1910277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6DC73BAF-5521-4A19-8FAA-8C452BA643A1}"/>
              </a:ext>
            </a:extLst>
          </p:cNvPr>
          <p:cNvSpPr txBox="1"/>
          <p:nvPr/>
        </p:nvSpPr>
        <p:spPr>
          <a:xfrm>
            <a:off x="6390298" y="1382406"/>
            <a:ext cx="1797332" cy="13887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/>
              <a:t>进入新的迭代</a:t>
            </a:r>
            <a:endParaRPr lang="en-US" altLang="zh-CN" sz="2000" b="1" dirty="0"/>
          </a:p>
          <a:p>
            <a:pPr>
              <a:lnSpc>
                <a:spcPct val="150000"/>
              </a:lnSpc>
            </a:pPr>
            <a:r>
              <a:rPr lang="en-US" altLang="zh-CN" sz="2000" b="1" dirty="0"/>
              <a:t>		</a:t>
            </a:r>
            <a:r>
              <a:rPr lang="zh-CN" altLang="en-US" sz="2000" b="1" dirty="0"/>
              <a:t>！！！</a:t>
            </a:r>
            <a:endParaRPr lang="en-US" altLang="zh-CN" sz="2000" b="1" dirty="0"/>
          </a:p>
          <a:p>
            <a:pPr>
              <a:lnSpc>
                <a:spcPct val="150000"/>
              </a:lnSpc>
            </a:pPr>
            <a:r>
              <a:rPr lang="en-US" altLang="zh-CN" b="1" dirty="0"/>
              <a:t>—</a:t>
            </a:r>
            <a:r>
              <a:rPr lang="zh-CN" altLang="en-US" b="1" dirty="0"/>
              <a:t>项目开发迭代</a:t>
            </a:r>
          </a:p>
        </p:txBody>
      </p:sp>
    </p:spTree>
    <p:extLst>
      <p:ext uri="{BB962C8B-B14F-4D97-AF65-F5344CB8AC3E}">
        <p14:creationId xmlns:p14="http://schemas.microsoft.com/office/powerpoint/2010/main" val="28252583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带形: 上凸弯 4">
            <a:extLst>
              <a:ext uri="{FF2B5EF4-FFF2-40B4-BE49-F238E27FC236}">
                <a16:creationId xmlns:a16="http://schemas.microsoft.com/office/drawing/2014/main" id="{760C66C2-4D5B-4D35-9294-F3E3E5374516}"/>
              </a:ext>
            </a:extLst>
          </p:cNvPr>
          <p:cNvSpPr/>
          <p:nvPr/>
        </p:nvSpPr>
        <p:spPr>
          <a:xfrm>
            <a:off x="0" y="6153806"/>
            <a:ext cx="9144000" cy="701692"/>
          </a:xfrm>
          <a:prstGeom prst="ellipseRibbon2">
            <a:avLst>
              <a:gd name="adj1" fmla="val 17575"/>
              <a:gd name="adj2" fmla="val 50000"/>
              <a:gd name="adj3" fmla="val 626"/>
            </a:avLst>
          </a:prstGeom>
          <a:solidFill>
            <a:srgbClr val="2F559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/>
              <a:t>需求复评审</a:t>
            </a:r>
            <a:endParaRPr lang="en-US" altLang="zh-CN" sz="3200" b="1" dirty="0"/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567EF225-C596-48D3-B3A4-B1E0741E208D}"/>
              </a:ext>
            </a:extLst>
          </p:cNvPr>
          <p:cNvGrpSpPr/>
          <p:nvPr/>
        </p:nvGrpSpPr>
        <p:grpSpPr>
          <a:xfrm>
            <a:off x="-1" y="1"/>
            <a:ext cx="9144001" cy="701692"/>
            <a:chOff x="-1" y="391727"/>
            <a:chExt cx="12192001" cy="710214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E49CEAAB-9737-4669-9905-AE0ABEE11454}"/>
                </a:ext>
              </a:extLst>
            </p:cNvPr>
            <p:cNvSpPr/>
            <p:nvPr/>
          </p:nvSpPr>
          <p:spPr>
            <a:xfrm>
              <a:off x="1127468" y="391727"/>
              <a:ext cx="11064532" cy="710214"/>
            </a:xfrm>
            <a:prstGeom prst="rect">
              <a:avLst/>
            </a:prstGeom>
            <a:solidFill>
              <a:srgbClr val="2F55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1350" b="1" dirty="0">
                  <a:latin typeface="Bell MT" panose="02020503060305020303" pitchFamily="18" charset="0"/>
                </a:rPr>
                <a:t>     </a:t>
              </a:r>
              <a:r>
                <a:rPr lang="en-US" altLang="zh-CN" sz="1350" b="1" dirty="0">
                  <a:latin typeface="Bell MT" panose="02020503060305020303" pitchFamily="18" charset="0"/>
                </a:rPr>
                <a:t>	</a:t>
              </a:r>
              <a:r>
                <a:rPr lang="zh-CN" altLang="en-US" sz="2800" b="1" dirty="0">
                  <a:latin typeface="Bell MT" panose="02020503060305020303" pitchFamily="18" charset="0"/>
                </a:rPr>
                <a:t>软件工程实验项目阶段汇报</a:t>
              </a:r>
            </a:p>
          </p:txBody>
        </p: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6F5AEC79-F5BD-4999-BE8F-71A97CC7850C}"/>
                </a:ext>
              </a:extLst>
            </p:cNvPr>
            <p:cNvGrpSpPr/>
            <p:nvPr/>
          </p:nvGrpSpPr>
          <p:grpSpPr>
            <a:xfrm>
              <a:off x="-1" y="391727"/>
              <a:ext cx="1834719" cy="710214"/>
              <a:chOff x="-1" y="391727"/>
              <a:chExt cx="1834719" cy="710214"/>
            </a:xfrm>
          </p:grpSpPr>
          <p:sp>
            <p:nvSpPr>
              <p:cNvPr id="16" name="箭头: 五边形 15">
                <a:extLst>
                  <a:ext uri="{FF2B5EF4-FFF2-40B4-BE49-F238E27FC236}">
                    <a16:creationId xmlns:a16="http://schemas.microsoft.com/office/drawing/2014/main" id="{8B699969-9E17-4225-BBF2-F55065C695EC}"/>
                  </a:ext>
                </a:extLst>
              </p:cNvPr>
              <p:cNvSpPr/>
              <p:nvPr/>
            </p:nvSpPr>
            <p:spPr>
              <a:xfrm>
                <a:off x="-1" y="391727"/>
                <a:ext cx="1834719" cy="710214"/>
              </a:xfrm>
              <a:prstGeom prst="homePlat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pic>
            <p:nvPicPr>
              <p:cNvPr id="17" name="Picture 2" descr="C:\Users\Administrator\Desktop\迎新ppt\未标题-2.png">
                <a:extLst>
                  <a:ext uri="{FF2B5EF4-FFF2-40B4-BE49-F238E27FC236}">
                    <a16:creationId xmlns:a16="http://schemas.microsoft.com/office/drawing/2014/main" id="{3C422832-BEDD-44EE-9B6D-C89D79793D5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9394" y="428184"/>
                <a:ext cx="1207363" cy="6373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2DBD6A46-D008-489C-B83C-1491871FC2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9315988"/>
              </p:ext>
            </p:extLst>
          </p:nvPr>
        </p:nvGraphicFramePr>
        <p:xfrm>
          <a:off x="324036" y="737713"/>
          <a:ext cx="8495928" cy="25177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41094">
                  <a:extLst>
                    <a:ext uri="{9D8B030D-6E8A-4147-A177-3AD203B41FA5}">
                      <a16:colId xmlns:a16="http://schemas.microsoft.com/office/drawing/2014/main" val="3987043364"/>
                    </a:ext>
                  </a:extLst>
                </a:gridCol>
                <a:gridCol w="1525505">
                  <a:extLst>
                    <a:ext uri="{9D8B030D-6E8A-4147-A177-3AD203B41FA5}">
                      <a16:colId xmlns:a16="http://schemas.microsoft.com/office/drawing/2014/main" val="3940550724"/>
                    </a:ext>
                  </a:extLst>
                </a:gridCol>
                <a:gridCol w="3629329">
                  <a:extLst>
                    <a:ext uri="{9D8B030D-6E8A-4147-A177-3AD203B41FA5}">
                      <a16:colId xmlns:a16="http://schemas.microsoft.com/office/drawing/2014/main" val="1657626063"/>
                    </a:ext>
                  </a:extLst>
                </a:gridCol>
              </a:tblGrid>
              <a:tr h="414656">
                <a:tc>
                  <a:txBody>
                    <a:bodyPr/>
                    <a:lstStyle/>
                    <a:p>
                      <a:r>
                        <a:rPr lang="zh-CN" altLang="en-US" dirty="0"/>
                        <a:t>评审组提出意见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处理方式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原因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1415449"/>
                  </a:ext>
                </a:extLst>
              </a:tr>
              <a:tr h="862257">
                <a:tc>
                  <a:txBody>
                    <a:bodyPr/>
                    <a:lstStyle/>
                    <a:p>
                      <a:r>
                        <a:rPr lang="en-US" altLang="zh-CN"/>
                        <a:t>2.1</a:t>
                      </a:r>
                      <a:r>
                        <a:rPr lang="zh-CN" altLang="en-US"/>
                        <a:t>和</a:t>
                      </a:r>
                      <a:r>
                        <a:rPr lang="en-US" altLang="zh-CN"/>
                        <a:t>2.2</a:t>
                      </a:r>
                      <a:r>
                        <a:rPr lang="zh-CN" altLang="en-US"/>
                        <a:t>，</a:t>
                      </a:r>
                      <a:r>
                        <a:rPr lang="en-US" altLang="zh-CN"/>
                        <a:t>2.3</a:t>
                      </a:r>
                      <a:r>
                        <a:rPr lang="zh-CN" altLang="en-US"/>
                        <a:t>，</a:t>
                      </a:r>
                      <a:r>
                        <a:rPr lang="en-US" altLang="zh-CN"/>
                        <a:t>2.4</a:t>
                      </a:r>
                      <a:r>
                        <a:rPr lang="zh-CN" altLang="en-US"/>
                        <a:t>不应该是并列子标题，建议去掉</a:t>
                      </a:r>
                      <a:r>
                        <a:rPr lang="en-US" altLang="zh-CN"/>
                        <a:t>2.1</a:t>
                      </a:r>
                      <a:r>
                        <a:rPr lang="zh-CN" altLang="en-US"/>
                        <a:t>子标题，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部分不接受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陈彦吉同学提出</a:t>
                      </a:r>
                      <a:r>
                        <a:rPr lang="en-US" altLang="zh-CN" dirty="0"/>
                        <a:t>2.1</a:t>
                      </a:r>
                      <a:r>
                        <a:rPr lang="zh-CN" altLang="en-US" dirty="0"/>
                        <a:t>部分加上与</a:t>
                      </a:r>
                      <a:r>
                        <a:rPr lang="en-US" altLang="zh-CN" dirty="0"/>
                        <a:t>2.2-2.5</a:t>
                      </a:r>
                      <a:r>
                        <a:rPr lang="zh-CN" altLang="en-US" dirty="0"/>
                        <a:t>节的衔接，已修改。</a:t>
                      </a:r>
                      <a:endParaRPr lang="en-US" altLang="zh-CN" dirty="0"/>
                    </a:p>
                    <a:p>
                      <a:r>
                        <a:rPr lang="zh-CN" altLang="en-US" dirty="0"/>
                        <a:t>龙思霂同学提出去掉</a:t>
                      </a:r>
                      <a:r>
                        <a:rPr lang="en-US" altLang="zh-CN" dirty="0"/>
                        <a:t>2.1</a:t>
                      </a:r>
                      <a:r>
                        <a:rPr lang="zh-CN" altLang="en-US" dirty="0"/>
                        <a:t>，我们认为无需去掉。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8414576"/>
                  </a:ext>
                </a:extLst>
              </a:tr>
              <a:tr h="663274">
                <a:tc>
                  <a:txBody>
                    <a:bodyPr/>
                    <a:lstStyle/>
                    <a:p>
                      <a:r>
                        <a:rPr lang="zh-CN" altLang="en-US" dirty="0"/>
                        <a:t>可靠性是否考虑不够全，在运行环境下日志展示是否真的可以达到可靠性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不接受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不太明白要评审同学提出的意见，以及想要我们怎么修改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9441610"/>
                  </a:ext>
                </a:extLst>
              </a:tr>
            </a:tbl>
          </a:graphicData>
        </a:graphic>
      </p:graphicFrame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9DFD172C-44DF-478E-93CE-934F906360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1417843"/>
              </p:ext>
            </p:extLst>
          </p:nvPr>
        </p:nvGraphicFramePr>
        <p:xfrm>
          <a:off x="324035" y="3330176"/>
          <a:ext cx="8495929" cy="12928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41094">
                  <a:extLst>
                    <a:ext uri="{9D8B030D-6E8A-4147-A177-3AD203B41FA5}">
                      <a16:colId xmlns:a16="http://schemas.microsoft.com/office/drawing/2014/main" val="3987043364"/>
                    </a:ext>
                  </a:extLst>
                </a:gridCol>
                <a:gridCol w="1525505">
                  <a:extLst>
                    <a:ext uri="{9D8B030D-6E8A-4147-A177-3AD203B41FA5}">
                      <a16:colId xmlns:a16="http://schemas.microsoft.com/office/drawing/2014/main" val="3940550724"/>
                    </a:ext>
                  </a:extLst>
                </a:gridCol>
                <a:gridCol w="3629330">
                  <a:extLst>
                    <a:ext uri="{9D8B030D-6E8A-4147-A177-3AD203B41FA5}">
                      <a16:colId xmlns:a16="http://schemas.microsoft.com/office/drawing/2014/main" val="1657626063"/>
                    </a:ext>
                  </a:extLst>
                </a:gridCol>
              </a:tblGrid>
              <a:tr h="378460">
                <a:tc>
                  <a:txBody>
                    <a:bodyPr/>
                    <a:lstStyle/>
                    <a:p>
                      <a:r>
                        <a:rPr lang="zh-CN" altLang="en-US" dirty="0"/>
                        <a:t>评审组提出意见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处理方式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原因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1415449"/>
                  </a:ext>
                </a:extLst>
              </a:tr>
              <a:tr h="605375">
                <a:tc>
                  <a:txBody>
                    <a:bodyPr/>
                    <a:lstStyle/>
                    <a:p>
                      <a:r>
                        <a:rPr lang="zh-CN" altLang="zh-CN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标题与内容在两页</a:t>
                      </a:r>
                      <a:r>
                        <a:rPr lang="zh-CN" altLang="zh-CN">
                          <a:effectLst/>
                        </a:rPr>
                        <a:t> </a:t>
                      </a:r>
                      <a:r>
                        <a:rPr lang="zh-CN" altLang="en-US">
                          <a:effectLst/>
                        </a:rPr>
                        <a:t>，</a:t>
                      </a:r>
                      <a:r>
                        <a:rPr lang="zh-CN" altLang="zh-CN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建议二级标题也能分页</a:t>
                      </a:r>
                      <a:r>
                        <a:rPr lang="zh-CN" altLang="zh-CN">
                          <a:effectLst/>
                        </a:rPr>
                        <a:t> 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部分不接受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已根据评审同学的其他意见修改好格式，我们认为</a:t>
                      </a:r>
                      <a:r>
                        <a:rPr lang="en-US" altLang="zh-CN" dirty="0"/>
                        <a:t>2.1</a:t>
                      </a:r>
                      <a:r>
                        <a:rPr lang="zh-CN" altLang="en-US" dirty="0"/>
                        <a:t>，</a:t>
                      </a:r>
                      <a:r>
                        <a:rPr lang="en-US" altLang="zh-CN" dirty="0"/>
                        <a:t>2.2</a:t>
                      </a:r>
                      <a:r>
                        <a:rPr lang="zh-CN" altLang="en-US" dirty="0"/>
                        <a:t>这样的二级标题无需分页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8414576"/>
                  </a:ext>
                </a:extLst>
              </a:tr>
            </a:tbl>
          </a:graphicData>
        </a:graphic>
      </p:graphicFrame>
      <p:sp>
        <p:nvSpPr>
          <p:cNvPr id="10" name="文本框 9">
            <a:extLst>
              <a:ext uri="{FF2B5EF4-FFF2-40B4-BE49-F238E27FC236}">
                <a16:creationId xmlns:a16="http://schemas.microsoft.com/office/drawing/2014/main" id="{E4FB4A46-8D26-4A09-8188-8FF69B25E2C7}"/>
              </a:ext>
            </a:extLst>
          </p:cNvPr>
          <p:cNvSpPr txBox="1"/>
          <p:nvPr/>
        </p:nvSpPr>
        <p:spPr>
          <a:xfrm>
            <a:off x="324035" y="4658846"/>
            <a:ext cx="66262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完成</a:t>
            </a:r>
            <a:r>
              <a:rPr lang="en-US" altLang="zh-CN" dirty="0"/>
              <a:t>B</a:t>
            </a:r>
            <a:r>
              <a:rPr lang="zh-CN" altLang="en-US" dirty="0"/>
              <a:t>、</a:t>
            </a:r>
            <a:r>
              <a:rPr lang="en-US" altLang="zh-CN" dirty="0"/>
              <a:t>C</a:t>
            </a:r>
            <a:r>
              <a:rPr lang="zh-CN" altLang="en-US" dirty="0"/>
              <a:t>组需求文档的评审，发现</a:t>
            </a:r>
            <a:r>
              <a:rPr lang="en-US" altLang="zh-CN" dirty="0"/>
              <a:t>B</a:t>
            </a:r>
            <a:r>
              <a:rPr lang="zh-CN" altLang="en-US" dirty="0"/>
              <a:t>组问题</a:t>
            </a:r>
            <a:r>
              <a:rPr lang="en-US" altLang="zh-CN" dirty="0"/>
              <a:t>12</a:t>
            </a:r>
            <a:r>
              <a:rPr lang="zh-CN" altLang="en-US" dirty="0"/>
              <a:t>个，</a:t>
            </a:r>
            <a:r>
              <a:rPr lang="en-US" altLang="zh-CN" dirty="0"/>
              <a:t>C</a:t>
            </a:r>
            <a:r>
              <a:rPr lang="zh-CN" altLang="en-US" dirty="0"/>
              <a:t>组问题</a:t>
            </a:r>
            <a:r>
              <a:rPr lang="en-US" altLang="zh-CN" dirty="0"/>
              <a:t>18</a:t>
            </a:r>
            <a:r>
              <a:rPr lang="zh-CN" altLang="en-US" dirty="0"/>
              <a:t>个</a:t>
            </a:r>
            <a:endParaRPr lang="en-US" altLang="zh-CN" dirty="0"/>
          </a:p>
          <a:p>
            <a:r>
              <a:rPr lang="zh-CN" altLang="en-US" dirty="0"/>
              <a:t>整体而言，问题</a:t>
            </a:r>
            <a:r>
              <a:rPr lang="zh-CN" altLang="en-US" b="1" dirty="0"/>
              <a:t>明显减少</a:t>
            </a:r>
            <a:r>
              <a:rPr lang="zh-CN" altLang="en-US" dirty="0"/>
              <a:t>，说明大家第一次还是认真修改的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0D7BC31-80D1-4DCE-BFE9-06D14E1229DA}"/>
              </a:ext>
            </a:extLst>
          </p:cNvPr>
          <p:cNvSpPr txBox="1"/>
          <p:nvPr/>
        </p:nvSpPr>
        <p:spPr>
          <a:xfrm>
            <a:off x="324035" y="5314649"/>
            <a:ext cx="7722870" cy="569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dirty="0"/>
              <a:t>针对</a:t>
            </a:r>
            <a:r>
              <a:rPr lang="en-US" altLang="zh-CN" dirty="0"/>
              <a:t>D</a:t>
            </a:r>
            <a:r>
              <a:rPr lang="zh-CN" altLang="en-US" dirty="0"/>
              <a:t>、</a:t>
            </a:r>
            <a:r>
              <a:rPr lang="en-US" altLang="zh-CN" dirty="0"/>
              <a:t>E</a:t>
            </a:r>
            <a:r>
              <a:rPr lang="zh-CN" altLang="en-US" dirty="0"/>
              <a:t>组的评审意见进行讨论，基本全盘接受，不接受只有</a:t>
            </a:r>
            <a:r>
              <a:rPr lang="en-US" altLang="zh-CN" dirty="0"/>
              <a:t>3</a:t>
            </a:r>
            <a:r>
              <a:rPr lang="zh-CN" altLang="en-US" dirty="0"/>
              <a:t>条</a:t>
            </a:r>
          </a:p>
        </p:txBody>
      </p:sp>
    </p:spTree>
    <p:extLst>
      <p:ext uri="{BB962C8B-B14F-4D97-AF65-F5344CB8AC3E}">
        <p14:creationId xmlns:p14="http://schemas.microsoft.com/office/powerpoint/2010/main" val="16035852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带形: 上凸弯 4">
            <a:extLst>
              <a:ext uri="{FF2B5EF4-FFF2-40B4-BE49-F238E27FC236}">
                <a16:creationId xmlns:a16="http://schemas.microsoft.com/office/drawing/2014/main" id="{760C66C2-4D5B-4D35-9294-F3E3E5374516}"/>
              </a:ext>
            </a:extLst>
          </p:cNvPr>
          <p:cNvSpPr/>
          <p:nvPr/>
        </p:nvSpPr>
        <p:spPr>
          <a:xfrm>
            <a:off x="0" y="6153806"/>
            <a:ext cx="9144000" cy="701692"/>
          </a:xfrm>
          <a:prstGeom prst="ellipseRibbon2">
            <a:avLst>
              <a:gd name="adj1" fmla="val 17575"/>
              <a:gd name="adj2" fmla="val 50000"/>
              <a:gd name="adj3" fmla="val 626"/>
            </a:avLst>
          </a:prstGeom>
          <a:solidFill>
            <a:srgbClr val="2F559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/>
              <a:t>项目设计</a:t>
            </a:r>
            <a:endParaRPr lang="en-US" altLang="zh-CN" sz="3200" b="1" dirty="0"/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567EF225-C596-48D3-B3A4-B1E0741E208D}"/>
              </a:ext>
            </a:extLst>
          </p:cNvPr>
          <p:cNvGrpSpPr/>
          <p:nvPr/>
        </p:nvGrpSpPr>
        <p:grpSpPr>
          <a:xfrm>
            <a:off x="-1" y="1"/>
            <a:ext cx="9144001" cy="701692"/>
            <a:chOff x="-1" y="391727"/>
            <a:chExt cx="12192001" cy="710214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E49CEAAB-9737-4669-9905-AE0ABEE11454}"/>
                </a:ext>
              </a:extLst>
            </p:cNvPr>
            <p:cNvSpPr/>
            <p:nvPr/>
          </p:nvSpPr>
          <p:spPr>
            <a:xfrm>
              <a:off x="1127468" y="391727"/>
              <a:ext cx="11064532" cy="710214"/>
            </a:xfrm>
            <a:prstGeom prst="rect">
              <a:avLst/>
            </a:prstGeom>
            <a:solidFill>
              <a:srgbClr val="2F55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1350" b="1" dirty="0">
                  <a:latin typeface="Bell MT" panose="02020503060305020303" pitchFamily="18" charset="0"/>
                </a:rPr>
                <a:t>     </a:t>
              </a:r>
              <a:r>
                <a:rPr lang="en-US" altLang="zh-CN" sz="1350" b="1" dirty="0">
                  <a:latin typeface="Bell MT" panose="02020503060305020303" pitchFamily="18" charset="0"/>
                </a:rPr>
                <a:t>	</a:t>
              </a:r>
              <a:r>
                <a:rPr lang="zh-CN" altLang="en-US" sz="2800" b="1" dirty="0">
                  <a:latin typeface="Bell MT" panose="02020503060305020303" pitchFamily="18" charset="0"/>
                </a:rPr>
                <a:t>软件工程实验项目阶段汇报</a:t>
              </a:r>
            </a:p>
          </p:txBody>
        </p: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6F5AEC79-F5BD-4999-BE8F-71A97CC7850C}"/>
                </a:ext>
              </a:extLst>
            </p:cNvPr>
            <p:cNvGrpSpPr/>
            <p:nvPr/>
          </p:nvGrpSpPr>
          <p:grpSpPr>
            <a:xfrm>
              <a:off x="-1" y="391727"/>
              <a:ext cx="1834719" cy="710214"/>
              <a:chOff x="-1" y="391727"/>
              <a:chExt cx="1834719" cy="710214"/>
            </a:xfrm>
          </p:grpSpPr>
          <p:sp>
            <p:nvSpPr>
              <p:cNvPr id="16" name="箭头: 五边形 15">
                <a:extLst>
                  <a:ext uri="{FF2B5EF4-FFF2-40B4-BE49-F238E27FC236}">
                    <a16:creationId xmlns:a16="http://schemas.microsoft.com/office/drawing/2014/main" id="{8B699969-9E17-4225-BBF2-F55065C695EC}"/>
                  </a:ext>
                </a:extLst>
              </p:cNvPr>
              <p:cNvSpPr/>
              <p:nvPr/>
            </p:nvSpPr>
            <p:spPr>
              <a:xfrm>
                <a:off x="-1" y="391727"/>
                <a:ext cx="1834719" cy="710214"/>
              </a:xfrm>
              <a:prstGeom prst="homePlat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pic>
            <p:nvPicPr>
              <p:cNvPr id="17" name="Picture 2" descr="C:\Users\Administrator\Desktop\迎新ppt\未标题-2.png">
                <a:extLst>
                  <a:ext uri="{FF2B5EF4-FFF2-40B4-BE49-F238E27FC236}">
                    <a16:creationId xmlns:a16="http://schemas.microsoft.com/office/drawing/2014/main" id="{3C422832-BEDD-44EE-9B6D-C89D79793D5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9394" y="428184"/>
                <a:ext cx="1207363" cy="6373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2D5D459B-BCB4-4EDD-89AD-04EF2E9EF5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045" y="737713"/>
            <a:ext cx="3844031" cy="411665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0288B97-A6D2-4C4B-A7B5-35437B894EF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000" b="12203"/>
          <a:stretch/>
        </p:blipFill>
        <p:spPr>
          <a:xfrm>
            <a:off x="4111000" y="874025"/>
            <a:ext cx="3683598" cy="384403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979F8EB-69D3-43FA-955B-0426903591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8627" y="4743736"/>
            <a:ext cx="3172656" cy="141007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ADE384D6-304C-40BD-9CDC-3135E98C01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31515" y="4734858"/>
            <a:ext cx="2746806" cy="1415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1988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带形: 上凸弯 4">
            <a:extLst>
              <a:ext uri="{FF2B5EF4-FFF2-40B4-BE49-F238E27FC236}">
                <a16:creationId xmlns:a16="http://schemas.microsoft.com/office/drawing/2014/main" id="{760C66C2-4D5B-4D35-9294-F3E3E5374516}"/>
              </a:ext>
            </a:extLst>
          </p:cNvPr>
          <p:cNvSpPr/>
          <p:nvPr/>
        </p:nvSpPr>
        <p:spPr>
          <a:xfrm>
            <a:off x="0" y="6153806"/>
            <a:ext cx="9144000" cy="701692"/>
          </a:xfrm>
          <a:prstGeom prst="ellipseRibbon2">
            <a:avLst>
              <a:gd name="adj1" fmla="val 17575"/>
              <a:gd name="adj2" fmla="val 50000"/>
              <a:gd name="adj3" fmla="val 626"/>
            </a:avLst>
          </a:prstGeom>
          <a:solidFill>
            <a:srgbClr val="2F559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/>
              <a:t>项目设计</a:t>
            </a:r>
            <a:endParaRPr lang="en-US" altLang="zh-CN" sz="3200" b="1" dirty="0"/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567EF225-C596-48D3-B3A4-B1E0741E208D}"/>
              </a:ext>
            </a:extLst>
          </p:cNvPr>
          <p:cNvGrpSpPr/>
          <p:nvPr/>
        </p:nvGrpSpPr>
        <p:grpSpPr>
          <a:xfrm>
            <a:off x="-1" y="1"/>
            <a:ext cx="9144001" cy="701692"/>
            <a:chOff x="-1" y="391727"/>
            <a:chExt cx="12192001" cy="710214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E49CEAAB-9737-4669-9905-AE0ABEE11454}"/>
                </a:ext>
              </a:extLst>
            </p:cNvPr>
            <p:cNvSpPr/>
            <p:nvPr/>
          </p:nvSpPr>
          <p:spPr>
            <a:xfrm>
              <a:off x="1127468" y="391727"/>
              <a:ext cx="11064532" cy="710214"/>
            </a:xfrm>
            <a:prstGeom prst="rect">
              <a:avLst/>
            </a:prstGeom>
            <a:solidFill>
              <a:srgbClr val="2F55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1350" b="1" dirty="0">
                  <a:latin typeface="Bell MT" panose="02020503060305020303" pitchFamily="18" charset="0"/>
                </a:rPr>
                <a:t>     </a:t>
              </a:r>
              <a:r>
                <a:rPr lang="en-US" altLang="zh-CN" sz="1350" b="1" dirty="0">
                  <a:latin typeface="Bell MT" panose="02020503060305020303" pitchFamily="18" charset="0"/>
                </a:rPr>
                <a:t>	</a:t>
              </a:r>
              <a:r>
                <a:rPr lang="zh-CN" altLang="en-US" sz="2800" b="1" dirty="0">
                  <a:latin typeface="Bell MT" panose="02020503060305020303" pitchFamily="18" charset="0"/>
                </a:rPr>
                <a:t>软件工程实验项目阶段汇报</a:t>
              </a:r>
            </a:p>
          </p:txBody>
        </p: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6F5AEC79-F5BD-4999-BE8F-71A97CC7850C}"/>
                </a:ext>
              </a:extLst>
            </p:cNvPr>
            <p:cNvGrpSpPr/>
            <p:nvPr/>
          </p:nvGrpSpPr>
          <p:grpSpPr>
            <a:xfrm>
              <a:off x="-1" y="391727"/>
              <a:ext cx="1834719" cy="710214"/>
              <a:chOff x="-1" y="391727"/>
              <a:chExt cx="1834719" cy="710214"/>
            </a:xfrm>
          </p:grpSpPr>
          <p:sp>
            <p:nvSpPr>
              <p:cNvPr id="16" name="箭头: 五边形 15">
                <a:extLst>
                  <a:ext uri="{FF2B5EF4-FFF2-40B4-BE49-F238E27FC236}">
                    <a16:creationId xmlns:a16="http://schemas.microsoft.com/office/drawing/2014/main" id="{8B699969-9E17-4225-BBF2-F55065C695EC}"/>
                  </a:ext>
                </a:extLst>
              </p:cNvPr>
              <p:cNvSpPr/>
              <p:nvPr/>
            </p:nvSpPr>
            <p:spPr>
              <a:xfrm>
                <a:off x="-1" y="391727"/>
                <a:ext cx="1834719" cy="710214"/>
              </a:xfrm>
              <a:prstGeom prst="homePlat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pic>
            <p:nvPicPr>
              <p:cNvPr id="17" name="Picture 2" descr="C:\Users\Administrator\Desktop\迎新ppt\未标题-2.png">
                <a:extLst>
                  <a:ext uri="{FF2B5EF4-FFF2-40B4-BE49-F238E27FC236}">
                    <a16:creationId xmlns:a16="http://schemas.microsoft.com/office/drawing/2014/main" id="{3C422832-BEDD-44EE-9B6D-C89D79793D5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9394" y="428184"/>
                <a:ext cx="1207363" cy="6373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204CDAB7-A7DD-4E93-8849-D1D906C580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122" y="666474"/>
            <a:ext cx="3504276" cy="187449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85BCE47-FF07-48D1-8BB8-AC1717EC35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122" y="2468599"/>
            <a:ext cx="3504277" cy="188650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395ED9B0-26EB-4F0F-9AE3-2F5B366B86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121" y="4282734"/>
            <a:ext cx="3504277" cy="1874495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AE527C33-D5A2-4B2D-9A62-4A8E743D26F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806" y="1267460"/>
            <a:ext cx="3918381" cy="4536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1526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带形: 上凸弯 4">
            <a:extLst>
              <a:ext uri="{FF2B5EF4-FFF2-40B4-BE49-F238E27FC236}">
                <a16:creationId xmlns:a16="http://schemas.microsoft.com/office/drawing/2014/main" id="{760C66C2-4D5B-4D35-9294-F3E3E5374516}"/>
              </a:ext>
            </a:extLst>
          </p:cNvPr>
          <p:cNvSpPr/>
          <p:nvPr/>
        </p:nvSpPr>
        <p:spPr>
          <a:xfrm>
            <a:off x="0" y="6153806"/>
            <a:ext cx="9144000" cy="701692"/>
          </a:xfrm>
          <a:prstGeom prst="ellipseRibbon2">
            <a:avLst>
              <a:gd name="adj1" fmla="val 17575"/>
              <a:gd name="adj2" fmla="val 50000"/>
              <a:gd name="adj3" fmla="val 626"/>
            </a:avLst>
          </a:prstGeom>
          <a:solidFill>
            <a:srgbClr val="2F559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/>
              <a:t>项目开发</a:t>
            </a:r>
            <a:endParaRPr lang="en-US" altLang="zh-CN" sz="3200" b="1" dirty="0"/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567EF225-C596-48D3-B3A4-B1E0741E208D}"/>
              </a:ext>
            </a:extLst>
          </p:cNvPr>
          <p:cNvGrpSpPr/>
          <p:nvPr/>
        </p:nvGrpSpPr>
        <p:grpSpPr>
          <a:xfrm>
            <a:off x="-1" y="1"/>
            <a:ext cx="9144001" cy="701692"/>
            <a:chOff x="-1" y="391727"/>
            <a:chExt cx="12192001" cy="710214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E49CEAAB-9737-4669-9905-AE0ABEE11454}"/>
                </a:ext>
              </a:extLst>
            </p:cNvPr>
            <p:cNvSpPr/>
            <p:nvPr/>
          </p:nvSpPr>
          <p:spPr>
            <a:xfrm>
              <a:off x="1127468" y="391727"/>
              <a:ext cx="11064532" cy="710214"/>
            </a:xfrm>
            <a:prstGeom prst="rect">
              <a:avLst/>
            </a:prstGeom>
            <a:solidFill>
              <a:srgbClr val="2F55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1350" b="1" dirty="0">
                  <a:latin typeface="Bell MT" panose="02020503060305020303" pitchFamily="18" charset="0"/>
                </a:rPr>
                <a:t>     </a:t>
              </a:r>
              <a:r>
                <a:rPr lang="en-US" altLang="zh-CN" sz="1350" b="1" dirty="0">
                  <a:latin typeface="Bell MT" panose="02020503060305020303" pitchFamily="18" charset="0"/>
                </a:rPr>
                <a:t>	</a:t>
              </a:r>
              <a:r>
                <a:rPr lang="zh-CN" altLang="en-US" sz="2800" b="1" dirty="0">
                  <a:latin typeface="Bell MT" panose="02020503060305020303" pitchFamily="18" charset="0"/>
                </a:rPr>
                <a:t>软件工程实验项目阶段汇报</a:t>
              </a:r>
            </a:p>
          </p:txBody>
        </p: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6F5AEC79-F5BD-4999-BE8F-71A97CC7850C}"/>
                </a:ext>
              </a:extLst>
            </p:cNvPr>
            <p:cNvGrpSpPr/>
            <p:nvPr/>
          </p:nvGrpSpPr>
          <p:grpSpPr>
            <a:xfrm>
              <a:off x="-1" y="391727"/>
              <a:ext cx="1834719" cy="710214"/>
              <a:chOff x="-1" y="391727"/>
              <a:chExt cx="1834719" cy="710214"/>
            </a:xfrm>
          </p:grpSpPr>
          <p:sp>
            <p:nvSpPr>
              <p:cNvPr id="16" name="箭头: 五边形 15">
                <a:extLst>
                  <a:ext uri="{FF2B5EF4-FFF2-40B4-BE49-F238E27FC236}">
                    <a16:creationId xmlns:a16="http://schemas.microsoft.com/office/drawing/2014/main" id="{8B699969-9E17-4225-BBF2-F55065C695EC}"/>
                  </a:ext>
                </a:extLst>
              </p:cNvPr>
              <p:cNvSpPr/>
              <p:nvPr/>
            </p:nvSpPr>
            <p:spPr>
              <a:xfrm>
                <a:off x="-1" y="391727"/>
                <a:ext cx="1834719" cy="710214"/>
              </a:xfrm>
              <a:prstGeom prst="homePlat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pic>
            <p:nvPicPr>
              <p:cNvPr id="17" name="Picture 2" descr="C:\Users\Administrator\Desktop\迎新ppt\未标题-2.png">
                <a:extLst>
                  <a:ext uri="{FF2B5EF4-FFF2-40B4-BE49-F238E27FC236}">
                    <a16:creationId xmlns:a16="http://schemas.microsoft.com/office/drawing/2014/main" id="{3C422832-BEDD-44EE-9B6D-C89D79793D5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9394" y="428184"/>
                <a:ext cx="1207363" cy="6373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268198D6-7F4C-4701-B1AE-9826D24AE3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446" y="980214"/>
            <a:ext cx="5067300" cy="20955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D1174865-7DFA-46BF-BA15-499D9860750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1316"/>
          <a:stretch/>
        </p:blipFill>
        <p:spPr>
          <a:xfrm>
            <a:off x="321446" y="3195961"/>
            <a:ext cx="5067300" cy="278111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9CBBC174-8624-4262-B161-9F993B9CCC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61913" y="1043690"/>
            <a:ext cx="3260641" cy="4933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4453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0DD101A0-35BA-4542-A3E9-45E968F659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1463" y="1782850"/>
            <a:ext cx="2882537" cy="3674876"/>
          </a:xfrm>
          <a:prstGeom prst="rect">
            <a:avLst/>
          </a:prstGeom>
        </p:spPr>
      </p:pic>
      <p:sp>
        <p:nvSpPr>
          <p:cNvPr id="9" name="矩形: 剪去对角 8">
            <a:extLst>
              <a:ext uri="{FF2B5EF4-FFF2-40B4-BE49-F238E27FC236}">
                <a16:creationId xmlns:a16="http://schemas.microsoft.com/office/drawing/2014/main" id="{E26F74C3-E309-4C50-BB9F-A6ABED107B02}"/>
              </a:ext>
            </a:extLst>
          </p:cNvPr>
          <p:cNvSpPr/>
          <p:nvPr/>
        </p:nvSpPr>
        <p:spPr>
          <a:xfrm>
            <a:off x="382848" y="2576743"/>
            <a:ext cx="6045693" cy="1704513"/>
          </a:xfrm>
          <a:prstGeom prst="snip2Diag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050" b="1" dirty="0"/>
              <a:t>谢谢大家</a:t>
            </a:r>
            <a:endParaRPr lang="en-US" altLang="zh-CN" sz="4050" b="1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A8F8FBCD-E059-4552-96D2-F6FB036C8BA4}"/>
              </a:ext>
            </a:extLst>
          </p:cNvPr>
          <p:cNvSpPr/>
          <p:nvPr/>
        </p:nvSpPr>
        <p:spPr>
          <a:xfrm>
            <a:off x="-1" y="6089526"/>
            <a:ext cx="9144000" cy="532661"/>
          </a:xfrm>
          <a:prstGeom prst="rect">
            <a:avLst/>
          </a:prstGeom>
          <a:solidFill>
            <a:srgbClr val="2F55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50" dirty="0"/>
              <a:t>Team·</a:t>
            </a:r>
            <a:r>
              <a:rPr lang="zh-CN" altLang="en-US" sz="1350" dirty="0"/>
              <a:t>弟归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ED41268B-01F8-4C18-B716-50D322908135}"/>
              </a:ext>
            </a:extLst>
          </p:cNvPr>
          <p:cNvGrpSpPr/>
          <p:nvPr/>
        </p:nvGrpSpPr>
        <p:grpSpPr>
          <a:xfrm>
            <a:off x="-1" y="1"/>
            <a:ext cx="9144001" cy="701692"/>
            <a:chOff x="-1" y="391727"/>
            <a:chExt cx="12192001" cy="710214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5F9D25AD-91BA-4E2A-838B-62FD94B014A7}"/>
                </a:ext>
              </a:extLst>
            </p:cNvPr>
            <p:cNvSpPr/>
            <p:nvPr/>
          </p:nvSpPr>
          <p:spPr>
            <a:xfrm>
              <a:off x="1127468" y="391727"/>
              <a:ext cx="11064532" cy="710214"/>
            </a:xfrm>
            <a:prstGeom prst="rect">
              <a:avLst/>
            </a:prstGeom>
            <a:solidFill>
              <a:srgbClr val="2F55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1350" b="1" dirty="0">
                  <a:latin typeface="Bell MT" panose="02020503060305020303" pitchFamily="18" charset="0"/>
                </a:rPr>
                <a:t>     </a:t>
              </a:r>
              <a:r>
                <a:rPr lang="en-US" altLang="zh-CN" sz="1350" b="1" dirty="0">
                  <a:latin typeface="Bell MT" panose="02020503060305020303" pitchFamily="18" charset="0"/>
                </a:rPr>
                <a:t>	</a:t>
              </a:r>
              <a:r>
                <a:rPr lang="zh-CN" altLang="en-US" sz="2800" b="1" dirty="0">
                  <a:latin typeface="Bell MT" panose="02020503060305020303" pitchFamily="18" charset="0"/>
                </a:rPr>
                <a:t>软件工程实验项目阶段汇报</a:t>
              </a:r>
            </a:p>
          </p:txBody>
        </p:sp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7BC9A4CE-A509-4CC3-BC78-684224B15E15}"/>
                </a:ext>
              </a:extLst>
            </p:cNvPr>
            <p:cNvGrpSpPr/>
            <p:nvPr/>
          </p:nvGrpSpPr>
          <p:grpSpPr>
            <a:xfrm>
              <a:off x="-1" y="391727"/>
              <a:ext cx="1834719" cy="710214"/>
              <a:chOff x="-1" y="391727"/>
              <a:chExt cx="1834719" cy="710214"/>
            </a:xfrm>
          </p:grpSpPr>
          <p:sp>
            <p:nvSpPr>
              <p:cNvPr id="14" name="箭头: 五边形 13">
                <a:extLst>
                  <a:ext uri="{FF2B5EF4-FFF2-40B4-BE49-F238E27FC236}">
                    <a16:creationId xmlns:a16="http://schemas.microsoft.com/office/drawing/2014/main" id="{08291ABF-C40E-46ED-9267-0A2F2D9B5A84}"/>
                  </a:ext>
                </a:extLst>
              </p:cNvPr>
              <p:cNvSpPr/>
              <p:nvPr/>
            </p:nvSpPr>
            <p:spPr>
              <a:xfrm>
                <a:off x="-1" y="391727"/>
                <a:ext cx="1834719" cy="710214"/>
              </a:xfrm>
              <a:prstGeom prst="homePlat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pic>
            <p:nvPicPr>
              <p:cNvPr id="15" name="Picture 2" descr="C:\Users\Administrator\Desktop\迎新ppt\未标题-2.png">
                <a:extLst>
                  <a:ext uri="{FF2B5EF4-FFF2-40B4-BE49-F238E27FC236}">
                    <a16:creationId xmlns:a16="http://schemas.microsoft.com/office/drawing/2014/main" id="{67B680BF-5BF9-4E43-AC02-AA805B5F439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9394" y="428184"/>
                <a:ext cx="1207363" cy="6373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7438933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3731</TotalTime>
  <Words>251</Words>
  <Application>Microsoft Office PowerPoint</Application>
  <PresentationFormat>全屏显示(4:3)</PresentationFormat>
  <Paragraphs>53</Paragraphs>
  <Slides>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5" baseType="lpstr">
      <vt:lpstr>等线</vt:lpstr>
      <vt:lpstr>Algerian</vt:lpstr>
      <vt:lpstr>Arial</vt:lpstr>
      <vt:lpstr>Bell MT</vt:lpstr>
      <vt:lpstr>Calibri</vt:lpstr>
      <vt:lpstr>Calibri Light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王 嘉凯</dc:creator>
  <cp:lastModifiedBy>嘉凯 王</cp:lastModifiedBy>
  <cp:revision>256</cp:revision>
  <dcterms:created xsi:type="dcterms:W3CDTF">2018-08-30T05:40:10Z</dcterms:created>
  <dcterms:modified xsi:type="dcterms:W3CDTF">2019-04-18T13:20:21Z</dcterms:modified>
</cp:coreProperties>
</file>